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5"/>
  </p:notesMasterIdLst>
  <p:sldIdLst>
    <p:sldId id="256" r:id="rId2"/>
    <p:sldId id="257" r:id="rId3"/>
    <p:sldId id="258" r:id="rId4"/>
    <p:sldId id="259" r:id="rId5"/>
    <p:sldId id="260" r:id="rId6"/>
    <p:sldId id="261" r:id="rId7"/>
    <p:sldId id="265" r:id="rId8"/>
    <p:sldId id="267" r:id="rId9"/>
    <p:sldId id="262" r:id="rId10"/>
    <p:sldId id="266" r:id="rId11"/>
    <p:sldId id="263" r:id="rId12"/>
    <p:sldId id="264" r:id="rId13"/>
    <p:sldId id="268" r:id="rId14"/>
    <p:sldId id="269" r:id="rId15"/>
    <p:sldId id="270" r:id="rId16"/>
    <p:sldId id="271" r:id="rId17"/>
    <p:sldId id="274" r:id="rId18"/>
    <p:sldId id="272" r:id="rId19"/>
    <p:sldId id="273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2" r:id="rId47"/>
    <p:sldId id="301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7" d="100"/>
          <a:sy n="77" d="100"/>
        </p:scale>
        <p:origin x="72" y="17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GT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83B5D1-89A8-4742-B71F-1235C75E110C}" type="datetimeFigureOut">
              <a:rPr lang="es-GT" smtClean="0"/>
              <a:t>3/03/2023</a:t>
            </a:fld>
            <a:endParaRPr lang="es-GT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GT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GT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GT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91069E-A660-475E-9D4E-C706B384DDB4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21084208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GT" b="0" i="0" dirty="0">
                <a:solidFill>
                  <a:srgbClr val="E8EAED"/>
                </a:solidFill>
                <a:effectLst/>
                <a:latin typeface="Google Sans"/>
              </a:rPr>
              <a:t>La inyección de dependencias </a:t>
            </a:r>
            <a:r>
              <a:rPr lang="es-GT" b="0" i="0" dirty="0">
                <a:solidFill>
                  <a:srgbClr val="E2EEFF"/>
                </a:solidFill>
                <a:effectLst/>
                <a:latin typeface="Google Sans"/>
              </a:rPr>
              <a:t>es un patrón de diseño que tiene como objetivo tomar la responsabilidad de crear las instancias de las clases que otro objeto necesita y suministrárselo para que esta clase los pueda utilizar</a:t>
            </a:r>
            <a:r>
              <a:rPr lang="es-GT" b="0" i="0" dirty="0">
                <a:solidFill>
                  <a:srgbClr val="E8EAED"/>
                </a:solidFill>
                <a:effectLst/>
                <a:latin typeface="Google Sans"/>
              </a:rPr>
              <a:t>.</a:t>
            </a:r>
            <a:endParaRPr lang="es-GT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91069E-A660-475E-9D4E-C706B384DDB4}" type="slidenum">
              <a:rPr lang="es-GT" smtClean="0"/>
              <a:t>2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11049530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GT" dirty="0"/>
              <a:t>La inyección de dependencias es un patrón de diseño que tiene como objetivo tomar la responsabilidad de crear las instancias de las clases que otro objeto necesita y suministrárselo para que esta clase los pueda utilizar.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91069E-A660-475E-9D4E-C706B384DDB4}" type="slidenum">
              <a:rPr lang="es-GT" smtClean="0"/>
              <a:t>3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6709188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GT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91069E-A660-475E-9D4E-C706B384DDB4}" type="slidenum">
              <a:rPr lang="es-GT" smtClean="0"/>
              <a:t>6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2242839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GT" dirty="0"/>
              <a:t>Facebook, </a:t>
            </a:r>
            <a:r>
              <a:rPr lang="es-GT" dirty="0" err="1"/>
              <a:t>twitter</a:t>
            </a:r>
            <a:r>
              <a:rPr lang="es-GT" dirty="0"/>
              <a:t>, tienen api publicas que permiten consumirlas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91069E-A660-475E-9D4E-C706B384DDB4}" type="slidenum">
              <a:rPr lang="es-GT" smtClean="0"/>
              <a:t>26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4599656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67B21-9E47-40AA-BB8E-BF5F1784505D}" type="datetimeFigureOut">
              <a:rPr lang="es-GT" smtClean="0"/>
              <a:t>3/03/2023</a:t>
            </a:fld>
            <a:endParaRPr lang="es-G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s-G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FF2AC5E3-BE94-4C4D-B314-C0B66662F620}" type="slidenum">
              <a:rPr lang="es-GT" smtClean="0"/>
              <a:t>‹Nº›</a:t>
            </a:fld>
            <a:endParaRPr lang="es-GT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24370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67B21-9E47-40AA-BB8E-BF5F1784505D}" type="datetimeFigureOut">
              <a:rPr lang="es-GT" smtClean="0"/>
              <a:t>3/03/2023</a:t>
            </a:fld>
            <a:endParaRPr lang="es-G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AC5E3-BE94-4C4D-B314-C0B66662F620}" type="slidenum">
              <a:rPr lang="es-GT" smtClean="0"/>
              <a:t>‹Nº›</a:t>
            </a:fld>
            <a:endParaRPr lang="es-GT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10928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67B21-9E47-40AA-BB8E-BF5F1784505D}" type="datetimeFigureOut">
              <a:rPr lang="es-GT" smtClean="0"/>
              <a:t>3/03/2023</a:t>
            </a:fld>
            <a:endParaRPr lang="es-G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AC5E3-BE94-4C4D-B314-C0B66662F620}" type="slidenum">
              <a:rPr lang="es-GT" smtClean="0"/>
              <a:t>‹Nº›</a:t>
            </a:fld>
            <a:endParaRPr lang="es-GT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73064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67B21-9E47-40AA-BB8E-BF5F1784505D}" type="datetimeFigureOut">
              <a:rPr lang="es-GT" smtClean="0"/>
              <a:t>3/03/2023</a:t>
            </a:fld>
            <a:endParaRPr lang="es-G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AC5E3-BE94-4C4D-B314-C0B66662F620}" type="slidenum">
              <a:rPr lang="es-GT" smtClean="0"/>
              <a:t>‹Nº›</a:t>
            </a:fld>
            <a:endParaRPr lang="es-GT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83359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67B21-9E47-40AA-BB8E-BF5F1784505D}" type="datetimeFigureOut">
              <a:rPr lang="es-GT" smtClean="0"/>
              <a:t>3/03/2023</a:t>
            </a:fld>
            <a:endParaRPr lang="es-G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AC5E3-BE94-4C4D-B314-C0B66662F620}" type="slidenum">
              <a:rPr lang="es-GT" smtClean="0"/>
              <a:t>‹Nº›</a:t>
            </a:fld>
            <a:endParaRPr lang="es-GT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59237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67B21-9E47-40AA-BB8E-BF5F1784505D}" type="datetimeFigureOut">
              <a:rPr lang="es-GT" smtClean="0"/>
              <a:t>3/03/2023</a:t>
            </a:fld>
            <a:endParaRPr lang="es-G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AC5E3-BE94-4C4D-B314-C0B66662F620}" type="slidenum">
              <a:rPr lang="es-GT" smtClean="0"/>
              <a:t>‹Nº›</a:t>
            </a:fld>
            <a:endParaRPr lang="es-GT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11775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67B21-9E47-40AA-BB8E-BF5F1784505D}" type="datetimeFigureOut">
              <a:rPr lang="es-GT" smtClean="0"/>
              <a:t>3/03/2023</a:t>
            </a:fld>
            <a:endParaRPr lang="es-G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AC5E3-BE94-4C4D-B314-C0B66662F620}" type="slidenum">
              <a:rPr lang="es-GT" smtClean="0"/>
              <a:t>‹Nº›</a:t>
            </a:fld>
            <a:endParaRPr lang="es-GT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98428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67B21-9E47-40AA-BB8E-BF5F1784505D}" type="datetimeFigureOut">
              <a:rPr lang="es-GT" smtClean="0"/>
              <a:t>3/03/2023</a:t>
            </a:fld>
            <a:endParaRPr lang="es-G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AC5E3-BE94-4C4D-B314-C0B66662F620}" type="slidenum">
              <a:rPr lang="es-GT" smtClean="0"/>
              <a:t>‹Nº›</a:t>
            </a:fld>
            <a:endParaRPr lang="es-GT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04570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67B21-9E47-40AA-BB8E-BF5F1784505D}" type="datetimeFigureOut">
              <a:rPr lang="es-GT" smtClean="0"/>
              <a:t>3/03/2023</a:t>
            </a:fld>
            <a:endParaRPr lang="es-G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AC5E3-BE94-4C4D-B314-C0B66662F620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31440587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67B21-9E47-40AA-BB8E-BF5F1784505D}" type="datetimeFigureOut">
              <a:rPr lang="es-GT" smtClean="0"/>
              <a:t>3/03/2023</a:t>
            </a:fld>
            <a:endParaRPr lang="es-G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AC5E3-BE94-4C4D-B314-C0B66662F620}" type="slidenum">
              <a:rPr lang="es-GT" smtClean="0"/>
              <a:t>‹Nº›</a:t>
            </a:fld>
            <a:endParaRPr lang="es-GT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68853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EB267B21-9E47-40AA-BB8E-BF5F1784505D}" type="datetimeFigureOut">
              <a:rPr lang="es-GT" smtClean="0"/>
              <a:t>3/03/2023</a:t>
            </a:fld>
            <a:endParaRPr lang="es-G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s-G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AC5E3-BE94-4C4D-B314-C0B66662F620}" type="slidenum">
              <a:rPr lang="es-GT" smtClean="0"/>
              <a:t>‹Nº›</a:t>
            </a:fld>
            <a:endParaRPr lang="es-GT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79575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267B21-9E47-40AA-BB8E-BF5F1784505D}" type="datetimeFigureOut">
              <a:rPr lang="es-GT" smtClean="0"/>
              <a:t>3/03/2023</a:t>
            </a:fld>
            <a:endParaRPr lang="es-G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G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FF2AC5E3-BE94-4C4D-B314-C0B66662F620}" type="slidenum">
              <a:rPr lang="es-GT" smtClean="0"/>
              <a:t>‹Nº›</a:t>
            </a:fld>
            <a:endParaRPr lang="es-GT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9705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://java.sun.com/blueprints/corej2eepatterns/Patterns/DataAccessObject.html" TargetMode="Externa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java.sun.com/blueprints/corej2eepatterns/Patterns/index.html" TargetMode="Externa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99CA212A-6159-3DF0-AF8B-A5701C1422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018"/>
          <a:stretch/>
        </p:blipFill>
        <p:spPr>
          <a:xfrm>
            <a:off x="2988816" y="0"/>
            <a:ext cx="6214368" cy="6246811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1300898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E079A44D-71B1-A3C5-CD53-80A6C6A188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9949" y="75847"/>
            <a:ext cx="5957985" cy="6105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3732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7978A086-3ECF-1CCF-2E03-07BA903A40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3595" y="68813"/>
            <a:ext cx="6908152" cy="6052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7654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C2F47C63-B221-2095-71DB-AE28F80EBB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923" y="0"/>
            <a:ext cx="103761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5612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904D1EFA-4F6F-09B7-8927-32201ED44F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63" y="0"/>
            <a:ext cx="11849100" cy="607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2886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97273E45-B653-3E1C-F416-EAAE580A47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909" b="1"/>
          <a:stretch/>
        </p:blipFill>
        <p:spPr>
          <a:xfrm>
            <a:off x="20" y="10"/>
            <a:ext cx="12191980" cy="6121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1475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802AE539-6C48-208C-2BC9-AA26AE5942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" y="19050"/>
            <a:ext cx="11963400" cy="681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6387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563048A0-E58E-A141-39BD-5D934B9847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995" r="-1" b="3098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2059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6320A827-B5DD-70DE-2229-A61B19CD01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1308" y="0"/>
            <a:ext cx="7554880" cy="5886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0074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756A7E2A-FD74-7649-0210-394E528029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9929" y="163148"/>
            <a:ext cx="8610600" cy="601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1645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74B4A716-721D-3F8C-C2FE-125D72C7A2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8898"/>
            <a:ext cx="12192000" cy="4405139"/>
          </a:xfrm>
          <a:prstGeom prst="rect">
            <a:avLst/>
          </a:prstGeom>
        </p:spPr>
      </p:pic>
      <p:cxnSp>
        <p:nvCxnSpPr>
          <p:cNvPr id="5" name="Conector recto de flecha 4">
            <a:extLst>
              <a:ext uri="{FF2B5EF4-FFF2-40B4-BE49-F238E27FC236}">
                <a16:creationId xmlns:a16="http://schemas.microsoft.com/office/drawing/2014/main" id="{84350E29-85E6-8AF7-4DAA-E1C6B62AF703}"/>
              </a:ext>
            </a:extLst>
          </p:cNvPr>
          <p:cNvCxnSpPr/>
          <p:nvPr/>
        </p:nvCxnSpPr>
        <p:spPr>
          <a:xfrm>
            <a:off x="3648269" y="3032449"/>
            <a:ext cx="2447731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19129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AD04E5C6-DB51-A9AA-E320-5865D68168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1649" y="0"/>
            <a:ext cx="6928701" cy="68580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4733231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EE344D1B-B5EF-B2F2-CCE3-B59AEBC5A2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372" b="33357"/>
          <a:stretch/>
        </p:blipFill>
        <p:spPr>
          <a:xfrm>
            <a:off x="20" y="10"/>
            <a:ext cx="12191980" cy="6121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5415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B08C8ABC-EF49-95AB-CBF6-3855A9D096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590"/>
          <a:stretch/>
        </p:blipFill>
        <p:spPr>
          <a:xfrm>
            <a:off x="20" y="10"/>
            <a:ext cx="12191980" cy="6121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0640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AD4885C5-54CC-77D0-61BB-445D5FAB56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186" b="36027"/>
          <a:stretch/>
        </p:blipFill>
        <p:spPr>
          <a:xfrm>
            <a:off x="20" y="10"/>
            <a:ext cx="12191980" cy="6121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6842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B210D2B6-8A45-2FCC-E5F2-DAA37AB35F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87625"/>
            <a:ext cx="12192000" cy="3520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6787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F6F59761-B483-A8A9-1C72-E728BC2F91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499" b="34927"/>
          <a:stretch/>
        </p:blipFill>
        <p:spPr>
          <a:xfrm>
            <a:off x="20" y="10"/>
            <a:ext cx="12191980" cy="6121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443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50B5DED-C3C5-4B01-8AC3-3EE8CDF881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645F163-EAE9-4EBE-BD11-7103BAE2A5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chemeClr val="bg1"/>
          </a:solidFill>
          <a:ln w="22225">
            <a:solidFill>
              <a:srgbClr val="FA88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71AADDC7-CE42-9321-5813-4CF68F46E0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4956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2407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CDFB1932-D028-AD7B-03FA-1BE0DDFB7E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314" b="2609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5967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7">
            <a:extLst>
              <a:ext uri="{FF2B5EF4-FFF2-40B4-BE49-F238E27FC236}">
                <a16:creationId xmlns:a16="http://schemas.microsoft.com/office/drawing/2014/main" id="{62C9703D-C8F9-44AD-A7C0-C2F3871F8C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160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FE3F400A-4B6F-6795-124E-698C55B7F6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7104" y="0"/>
            <a:ext cx="6606078" cy="6160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3512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1AA0C1E1-2548-3948-E97D-73DCFFC11F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1838" y="0"/>
            <a:ext cx="73483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4464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A270B35C-3FC0-A4DE-04CA-6A90F4C4B5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1" r="6682" b="-1"/>
          <a:stretch/>
        </p:blipFill>
        <p:spPr>
          <a:xfrm>
            <a:off x="20" y="10"/>
            <a:ext cx="12191980" cy="6121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8468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836776B8-5EFC-30D0-286A-76727D4038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8676" y="0"/>
            <a:ext cx="6794647" cy="68580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9550247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1EB8551C-AC5A-781A-650C-6C2F2D0438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8360" y="0"/>
            <a:ext cx="7955280" cy="6858000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DAB1E67C-3CC2-4A72-E634-85AE10FEFD66}"/>
              </a:ext>
            </a:extLst>
          </p:cNvPr>
          <p:cNvSpPr txBox="1"/>
          <p:nvPr/>
        </p:nvSpPr>
        <p:spPr>
          <a:xfrm>
            <a:off x="5309118" y="2024743"/>
            <a:ext cx="2659225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s-GT" dirty="0"/>
              <a:t>“clave”:  valor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6BE2B969-529D-4E1D-12FF-A52DDEEFA18F}"/>
              </a:ext>
            </a:extLst>
          </p:cNvPr>
          <p:cNvSpPr txBox="1"/>
          <p:nvPr/>
        </p:nvSpPr>
        <p:spPr>
          <a:xfrm>
            <a:off x="6638730" y="3542825"/>
            <a:ext cx="2659225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s-GT" dirty="0" err="1"/>
              <a:t>Json</a:t>
            </a:r>
            <a:r>
              <a:rPr lang="es-GT" dirty="0"/>
              <a:t>, dentro de otro </a:t>
            </a:r>
            <a:r>
              <a:rPr lang="es-GT" dirty="0" err="1"/>
              <a:t>Json</a:t>
            </a:r>
            <a:endParaRPr lang="es-GT" dirty="0"/>
          </a:p>
        </p:txBody>
      </p:sp>
    </p:spTree>
    <p:extLst>
      <p:ext uri="{BB962C8B-B14F-4D97-AF65-F5344CB8AC3E}">
        <p14:creationId xmlns:p14="http://schemas.microsoft.com/office/powerpoint/2010/main" val="37778957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86925C13-FB30-1E52-113A-3B25853B146F}"/>
              </a:ext>
            </a:extLst>
          </p:cNvPr>
          <p:cNvSpPr txBox="1"/>
          <p:nvPr/>
        </p:nvSpPr>
        <p:spPr>
          <a:xfrm>
            <a:off x="543018" y="2217600"/>
            <a:ext cx="11105964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s-GT" sz="2800"/>
              <a:t>Crearemos nuestro primer proyecto Spring Boot y su estructura.</a:t>
            </a:r>
          </a:p>
          <a:p>
            <a:pPr marL="342900" indent="-342900">
              <a:buFont typeface="+mj-lt"/>
              <a:buAutoNum type="arabicPeriod"/>
            </a:pPr>
            <a:r>
              <a:rPr lang="es-GT" sz="2800"/>
              <a:t>Revisaremos el archivo de configuración application.properties</a:t>
            </a:r>
          </a:p>
          <a:p>
            <a:pPr marL="342900" indent="-342900">
              <a:buFont typeface="+mj-lt"/>
              <a:buAutoNum type="arabicPeriod"/>
            </a:pPr>
            <a:r>
              <a:rPr lang="es-GT" sz="2800"/>
              <a:t>Crearemos una base de datos en MySQL.</a:t>
            </a:r>
          </a:p>
          <a:p>
            <a:pPr marL="342900" indent="-342900">
              <a:buFont typeface="+mj-lt"/>
              <a:buAutoNum type="arabicPeriod"/>
            </a:pPr>
            <a:r>
              <a:rPr lang="es-GT" sz="2800"/>
              <a:t>Iniciaremos el proyecto con el servidor embebido Tomcat.</a:t>
            </a:r>
            <a:endParaRPr lang="es-GT" sz="2800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BED978F4-9B3F-1F0B-4487-67DB3665F74B}"/>
              </a:ext>
            </a:extLst>
          </p:cNvPr>
          <p:cNvSpPr txBox="1"/>
          <p:nvPr/>
        </p:nvSpPr>
        <p:spPr>
          <a:xfrm>
            <a:off x="4323425" y="1305632"/>
            <a:ext cx="388841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GT" sz="4400" dirty="0">
                <a:highlight>
                  <a:srgbClr val="FFFF00"/>
                </a:highlight>
              </a:rPr>
              <a:t>PRÁCTICA 1</a:t>
            </a:r>
          </a:p>
        </p:txBody>
      </p:sp>
    </p:spTree>
    <p:extLst>
      <p:ext uri="{BB962C8B-B14F-4D97-AF65-F5344CB8AC3E}">
        <p14:creationId xmlns:p14="http://schemas.microsoft.com/office/powerpoint/2010/main" val="41724036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CEE2F720-203D-77CD-3338-9760D78D2F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484" y="1084662"/>
            <a:ext cx="3518656" cy="310232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50" name="Picture 2" descr="startspring.io &#10;spring initializr &#10;Project &#10;O &#10;Gradle - Groovy &#10;Maven &#10;Spring Boot &#10;0 3.0_3 (SNAPSHOT) &#10;Project Metadata &#10;O Gradle &#10;com_intecap &#10;books &#10;books &#10;- Kotlin &#10;Language &#10;Java &#10;Kotlin &#10;O Groovy &#10;Dependencies &#10;Spring Boot DevTools &#10;DEVELOPER TOOLS &#10;ADD DEPENDENCIESm CTRL + B &#10;0 (SNAPSHOT) &#10;Provides fast application restarts, LiveReload, and configurations for enhanced development &#10;experience _ &#10;Spring Web &#10;WEB &#10;Build web, including RESTful, applications using Spring MVC_ Uses Apache Tomcat as the &#10;default embedded container. &#10;Group &#10;Artifact &#10;Name &#10;Description &#10;Package name &#10;Packaging &#10;o &#10;Demo project for Spring Boot &#10;Jar &#10;0 19 &#10;O War &#10;0 17 &#10;GENERATE &#10;CTRL + &#10;EXPLORE CTRL + SPACE &#10;SHARE... ">
            <a:extLst>
              <a:ext uri="{FF2B5EF4-FFF2-40B4-BE49-F238E27FC236}">
                <a16:creationId xmlns:a16="http://schemas.microsoft.com/office/drawing/2014/main" id="{C3B77A12-5BFD-1DF6-6590-DB66FD2417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685"/>
          <a:stretch/>
        </p:blipFill>
        <p:spPr bwMode="auto">
          <a:xfrm>
            <a:off x="5553931" y="1916"/>
            <a:ext cx="6638069" cy="685608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83470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DC298F5E-38BE-5A6D-1DA0-FC031250488E}"/>
              </a:ext>
            </a:extLst>
          </p:cNvPr>
          <p:cNvSpPr txBox="1"/>
          <p:nvPr/>
        </p:nvSpPr>
        <p:spPr>
          <a:xfrm>
            <a:off x="406003" y="371505"/>
            <a:ext cx="11379994" cy="267765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s-MX" sz="1400" b="0" i="0" dirty="0">
                <a:solidFill>
                  <a:srgbClr val="D19A66"/>
                </a:solidFill>
                <a:effectLst/>
                <a:latin typeface="JetBrains Mono" panose="02000009000000000000" pitchFamily="49" charset="0"/>
              </a:rPr>
              <a:t>spring.datasource.url</a:t>
            </a:r>
            <a:r>
              <a:rPr lang="es-MX" sz="1400" b="0" i="0" dirty="0">
                <a:solidFill>
                  <a:srgbClr val="BBBBBB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s-MX" sz="1400" b="0" i="0" dirty="0" err="1">
                <a:solidFill>
                  <a:srgbClr val="89CA78"/>
                </a:solidFill>
                <a:effectLst/>
                <a:latin typeface="JetBrains Mono" panose="02000009000000000000" pitchFamily="49" charset="0"/>
              </a:rPr>
              <a:t>jdbc:mysql</a:t>
            </a:r>
            <a:r>
              <a:rPr lang="es-MX" sz="1400" b="0" i="0" dirty="0">
                <a:solidFill>
                  <a:srgbClr val="89CA78"/>
                </a:solidFill>
                <a:effectLst/>
                <a:latin typeface="JetBrains Mono" panose="02000009000000000000" pitchFamily="49" charset="0"/>
              </a:rPr>
              <a:t>://localhost:3306/</a:t>
            </a:r>
            <a:r>
              <a:rPr lang="es-MX" sz="1400" b="0" i="0" dirty="0" err="1">
                <a:solidFill>
                  <a:srgbClr val="89CA78"/>
                </a:solidFill>
                <a:effectLst/>
                <a:latin typeface="JetBrains Mono" panose="02000009000000000000" pitchFamily="49" charset="0"/>
              </a:rPr>
              <a:t>db_books?useSSL</a:t>
            </a:r>
            <a:r>
              <a:rPr lang="es-MX" sz="1400" b="0" i="0" dirty="0">
                <a:solidFill>
                  <a:srgbClr val="89CA78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s-MX" sz="1400" b="0" i="0" dirty="0" err="1">
                <a:solidFill>
                  <a:srgbClr val="89CA78"/>
                </a:solidFill>
                <a:effectLst/>
                <a:latin typeface="JetBrains Mono" panose="02000009000000000000" pitchFamily="49" charset="0"/>
              </a:rPr>
              <a:t>false&amp;serverTimezone</a:t>
            </a:r>
            <a:r>
              <a:rPr lang="es-MX" sz="1400" b="0" i="0" dirty="0">
                <a:solidFill>
                  <a:srgbClr val="89CA78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s-MX" sz="1400" b="0" i="0" dirty="0" err="1">
                <a:solidFill>
                  <a:srgbClr val="89CA78"/>
                </a:solidFill>
                <a:effectLst/>
                <a:latin typeface="JetBrains Mono" panose="02000009000000000000" pitchFamily="49" charset="0"/>
              </a:rPr>
              <a:t>UTC&amp;useLegacyDatetimeCode</a:t>
            </a:r>
            <a:r>
              <a:rPr lang="es-MX" sz="1400" b="0" i="0" dirty="0">
                <a:solidFill>
                  <a:srgbClr val="89CA78"/>
                </a:solidFill>
                <a:effectLst/>
                <a:latin typeface="JetBrains Mono" panose="02000009000000000000" pitchFamily="49" charset="0"/>
              </a:rPr>
              <a:t>=false</a:t>
            </a:r>
            <a:r>
              <a:rPr lang="es-MX" sz="1400" b="0" i="0" dirty="0">
                <a:solidFill>
                  <a:srgbClr val="89CA78"/>
                </a:solidFill>
                <a:effectLst/>
                <a:latin typeface="WordVisiCarriageReturn_MSFontService"/>
              </a:rPr>
              <a:t> </a:t>
            </a:r>
            <a:br>
              <a:rPr lang="es-MX" sz="1400" b="0" i="0" dirty="0">
                <a:solidFill>
                  <a:srgbClr val="89CA78"/>
                </a:solidFill>
                <a:effectLst/>
                <a:latin typeface="WordVisiCarriageReturn_MSFontService"/>
              </a:rPr>
            </a:br>
            <a:r>
              <a:rPr lang="es-MX" sz="1400" b="0" i="0" dirty="0" err="1">
                <a:solidFill>
                  <a:srgbClr val="89CA78"/>
                </a:solidFill>
                <a:effectLst/>
                <a:latin typeface="JetBrains Mono" panose="02000009000000000000" pitchFamily="49" charset="0"/>
              </a:rPr>
              <a:t>spring.datasource.username</a:t>
            </a:r>
            <a:r>
              <a:rPr lang="es-MX" sz="1400" b="0" i="0" dirty="0">
                <a:solidFill>
                  <a:srgbClr val="BBBBBB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s-MX" sz="1400" b="0" i="0" dirty="0" err="1">
                <a:solidFill>
                  <a:srgbClr val="89CA78"/>
                </a:solidFill>
                <a:effectLst/>
                <a:latin typeface="JetBrains Mono" panose="02000009000000000000" pitchFamily="49" charset="0"/>
              </a:rPr>
              <a:t>root</a:t>
            </a:r>
            <a:r>
              <a:rPr lang="es-MX" sz="1400" b="0" i="0" dirty="0">
                <a:solidFill>
                  <a:srgbClr val="89CA78"/>
                </a:solidFill>
                <a:effectLst/>
                <a:latin typeface="WordVisiCarriageReturn_MSFontService"/>
              </a:rPr>
              <a:t> </a:t>
            </a:r>
            <a:br>
              <a:rPr lang="es-MX" sz="1400" b="0" i="0" dirty="0">
                <a:solidFill>
                  <a:srgbClr val="89CA78"/>
                </a:solidFill>
                <a:effectLst/>
                <a:latin typeface="WordVisiCarriageReturn_MSFontService"/>
              </a:rPr>
            </a:br>
            <a:r>
              <a:rPr lang="es-MX" sz="1400" b="0" i="0" dirty="0" err="1">
                <a:solidFill>
                  <a:srgbClr val="89CA78"/>
                </a:solidFill>
                <a:effectLst/>
                <a:latin typeface="JetBrains Mono" panose="02000009000000000000" pitchFamily="49" charset="0"/>
              </a:rPr>
              <a:t>spring.datasource.password</a:t>
            </a:r>
            <a:r>
              <a:rPr lang="es-MX" sz="1400" b="0" i="0" dirty="0">
                <a:solidFill>
                  <a:srgbClr val="BBBBBB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s-MX" sz="1400" b="0" i="0" dirty="0">
                <a:solidFill>
                  <a:srgbClr val="89CA78"/>
                </a:solidFill>
                <a:effectLst/>
                <a:latin typeface="JetBrains Mono" panose="02000009000000000000" pitchFamily="49" charset="0"/>
              </a:rPr>
              <a:t>12003906</a:t>
            </a:r>
            <a:r>
              <a:rPr lang="es-MX" sz="1400" b="0" i="0" dirty="0">
                <a:solidFill>
                  <a:srgbClr val="89CA78"/>
                </a:solidFill>
                <a:effectLst/>
                <a:latin typeface="WordVisiCarriageReturn_MSFontService"/>
              </a:rPr>
              <a:t> </a:t>
            </a:r>
            <a:br>
              <a:rPr lang="es-MX" sz="1400" b="0" i="0" dirty="0">
                <a:solidFill>
                  <a:srgbClr val="89CA78"/>
                </a:solidFill>
                <a:effectLst/>
                <a:latin typeface="WordVisiCarriageReturn_MSFontService"/>
              </a:rPr>
            </a:br>
            <a:r>
              <a:rPr lang="es-MX" sz="1400" b="0" i="0" dirty="0" err="1">
                <a:solidFill>
                  <a:srgbClr val="89CA78"/>
                </a:solidFill>
                <a:effectLst/>
                <a:latin typeface="JetBrains Mono" panose="02000009000000000000" pitchFamily="49" charset="0"/>
              </a:rPr>
              <a:t>spring.datasource.driver-class-name</a:t>
            </a:r>
            <a:r>
              <a:rPr lang="es-MX" sz="1400" b="0" i="0" dirty="0">
                <a:solidFill>
                  <a:srgbClr val="BBBBBB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s-MX" sz="1400" b="0" i="0" dirty="0" err="1">
                <a:solidFill>
                  <a:srgbClr val="E5C07B"/>
                </a:solidFill>
                <a:effectLst/>
                <a:latin typeface="JetBrains Mono" panose="02000009000000000000" pitchFamily="49" charset="0"/>
              </a:rPr>
              <a:t>com</a:t>
            </a:r>
            <a:r>
              <a:rPr lang="es-MX" sz="1400" b="0" i="0" dirty="0" err="1">
                <a:solidFill>
                  <a:srgbClr val="89CA78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s-MX" sz="1400" b="0" i="0" dirty="0" err="1">
                <a:solidFill>
                  <a:srgbClr val="E5C07B"/>
                </a:solidFill>
                <a:effectLst/>
                <a:latin typeface="JetBrains Mono" panose="02000009000000000000" pitchFamily="49" charset="0"/>
              </a:rPr>
              <a:t>mysql</a:t>
            </a:r>
            <a:r>
              <a:rPr lang="es-MX" sz="1400" b="0" i="0" dirty="0" err="1">
                <a:solidFill>
                  <a:srgbClr val="89CA78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s-MX" sz="1400" b="0" i="0" dirty="0" err="1">
                <a:solidFill>
                  <a:srgbClr val="E5C07B"/>
                </a:solidFill>
                <a:effectLst/>
                <a:latin typeface="JetBrains Mono" panose="02000009000000000000" pitchFamily="49" charset="0"/>
              </a:rPr>
              <a:t>cj</a:t>
            </a:r>
            <a:r>
              <a:rPr lang="es-MX" sz="1400" b="0" i="0" dirty="0" err="1">
                <a:solidFill>
                  <a:srgbClr val="89CA78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s-MX" sz="1400" b="0" i="0" dirty="0" err="1">
                <a:solidFill>
                  <a:srgbClr val="E5C07B"/>
                </a:solidFill>
                <a:effectLst/>
                <a:latin typeface="JetBrains Mono" panose="02000009000000000000" pitchFamily="49" charset="0"/>
              </a:rPr>
              <a:t>jdbc</a:t>
            </a:r>
            <a:r>
              <a:rPr lang="es-MX" sz="1400" b="0" i="0" dirty="0" err="1">
                <a:solidFill>
                  <a:srgbClr val="89CA78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s-MX" sz="1400" b="0" i="0" dirty="0" err="1">
                <a:solidFill>
                  <a:srgbClr val="E5C07B"/>
                </a:solidFill>
                <a:effectLst/>
                <a:latin typeface="JetBrains Mono" panose="02000009000000000000" pitchFamily="49" charset="0"/>
              </a:rPr>
              <a:t>Driver</a:t>
            </a:r>
            <a:r>
              <a:rPr lang="es-MX" sz="1400" b="0" i="0" dirty="0">
                <a:solidFill>
                  <a:srgbClr val="E5C07B"/>
                </a:solidFill>
                <a:effectLst/>
                <a:latin typeface="WordVisiCarriageReturn_MSFontService"/>
              </a:rPr>
              <a:t> </a:t>
            </a:r>
            <a:br>
              <a:rPr lang="es-MX" sz="1400" b="0" i="0" dirty="0">
                <a:solidFill>
                  <a:srgbClr val="E5C07B"/>
                </a:solidFill>
                <a:effectLst/>
                <a:latin typeface="WordVisiCarriageReturn_MSFontService"/>
              </a:rPr>
            </a:br>
            <a:r>
              <a:rPr lang="es-MX" sz="1400" b="0" i="0" dirty="0" err="1">
                <a:solidFill>
                  <a:srgbClr val="E5C07B"/>
                </a:solidFill>
                <a:effectLst/>
                <a:latin typeface="JetBrains Mono" panose="02000009000000000000" pitchFamily="49" charset="0"/>
              </a:rPr>
              <a:t>spring.jpa.database-platform</a:t>
            </a:r>
            <a:r>
              <a:rPr lang="es-MX" sz="1400" b="0" i="0" dirty="0">
                <a:solidFill>
                  <a:srgbClr val="BBBBBB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s-MX" sz="1400" b="0" i="0" dirty="0">
                <a:solidFill>
                  <a:srgbClr val="89CA78"/>
                </a:solidFill>
                <a:effectLst/>
                <a:latin typeface="JetBrains Mono" panose="02000009000000000000" pitchFamily="49" charset="0"/>
              </a:rPr>
              <a:t>org.hibernate.dialect.MySQL57Dialect</a:t>
            </a:r>
            <a:r>
              <a:rPr lang="es-MX" sz="1400" b="0" i="0" dirty="0">
                <a:solidFill>
                  <a:srgbClr val="89CA78"/>
                </a:solidFill>
                <a:effectLst/>
                <a:latin typeface="WordVisiCarriageReturn_MSFontService"/>
              </a:rPr>
              <a:t> </a:t>
            </a:r>
            <a:br>
              <a:rPr lang="es-MX" sz="1400" b="0" i="0" dirty="0">
                <a:solidFill>
                  <a:srgbClr val="89CA78"/>
                </a:solidFill>
                <a:effectLst/>
                <a:latin typeface="WordVisiCarriageReturn_MSFontService"/>
              </a:rPr>
            </a:br>
            <a:r>
              <a:rPr lang="es-MX" sz="1400" b="0" i="0" dirty="0" err="1">
                <a:solidFill>
                  <a:srgbClr val="89CA78"/>
                </a:solidFill>
                <a:effectLst/>
                <a:latin typeface="JetBrains Mono" panose="02000009000000000000" pitchFamily="49" charset="0"/>
              </a:rPr>
              <a:t>spring.jpa.hibernate.ddl</a:t>
            </a:r>
            <a:r>
              <a:rPr lang="es-MX" sz="1400" b="0" i="0" dirty="0">
                <a:solidFill>
                  <a:srgbClr val="89CA78"/>
                </a:solidFill>
                <a:effectLst/>
                <a:latin typeface="JetBrains Mono" panose="02000009000000000000" pitchFamily="49" charset="0"/>
              </a:rPr>
              <a:t>-auto</a:t>
            </a:r>
            <a:r>
              <a:rPr lang="es-MX" sz="1400" b="0" i="0" dirty="0">
                <a:solidFill>
                  <a:srgbClr val="BBBBBB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s-MX" sz="1400" b="0" i="0" dirty="0" err="1">
                <a:solidFill>
                  <a:srgbClr val="61AFEF"/>
                </a:solidFill>
                <a:effectLst/>
                <a:latin typeface="JetBrains Mono" panose="02000009000000000000" pitchFamily="49" charset="0"/>
              </a:rPr>
              <a:t>update</a:t>
            </a:r>
            <a:r>
              <a:rPr lang="es-MX" sz="1400" b="0" i="0" dirty="0">
                <a:solidFill>
                  <a:srgbClr val="61AFEF"/>
                </a:solidFill>
                <a:effectLst/>
                <a:latin typeface="WordVisiCarriageReturn_MSFontService"/>
              </a:rPr>
              <a:t> </a:t>
            </a:r>
            <a:br>
              <a:rPr lang="es-MX" sz="1400" b="0" i="0" dirty="0">
                <a:solidFill>
                  <a:srgbClr val="61AFEF"/>
                </a:solidFill>
                <a:effectLst/>
                <a:latin typeface="WordVisiCarriageReturn_MSFontService"/>
              </a:rPr>
            </a:br>
            <a:r>
              <a:rPr lang="es-MX" sz="1400" b="0" i="0" dirty="0">
                <a:solidFill>
                  <a:srgbClr val="61AFEF"/>
                </a:solidFill>
                <a:effectLst/>
                <a:latin typeface="WordVisiCarriageReturn_MSFontService"/>
              </a:rPr>
              <a:t> </a:t>
            </a:r>
            <a:br>
              <a:rPr lang="es-MX" sz="1400" b="0" i="0" dirty="0">
                <a:solidFill>
                  <a:srgbClr val="61AFEF"/>
                </a:solidFill>
                <a:effectLst/>
                <a:latin typeface="WordVisiCarriageReturn_MSFontService"/>
              </a:rPr>
            </a:br>
            <a:r>
              <a:rPr lang="es-MX" sz="1400" b="0" i="0" dirty="0" err="1">
                <a:solidFill>
                  <a:srgbClr val="61AFEF"/>
                </a:solidFill>
                <a:effectLst/>
                <a:latin typeface="JetBrains Mono" panose="02000009000000000000" pitchFamily="49" charset="0"/>
              </a:rPr>
              <a:t>spring.jpa.open</a:t>
            </a:r>
            <a:r>
              <a:rPr lang="es-MX" sz="1400" b="0" i="0" dirty="0">
                <a:solidFill>
                  <a:srgbClr val="61AFEF"/>
                </a:solidFill>
                <a:effectLst/>
                <a:latin typeface="JetBrains Mono" panose="02000009000000000000" pitchFamily="49" charset="0"/>
              </a:rPr>
              <a:t>-</a:t>
            </a:r>
            <a:r>
              <a:rPr lang="es-MX" sz="1400" b="0" i="0" dirty="0" err="1">
                <a:solidFill>
                  <a:srgbClr val="61AFEF"/>
                </a:solidFill>
                <a:effectLst/>
                <a:latin typeface="JetBrains Mono" panose="02000009000000000000" pitchFamily="49" charset="0"/>
              </a:rPr>
              <a:t>in-view</a:t>
            </a:r>
            <a:r>
              <a:rPr lang="es-MX" sz="1400" b="0" i="0" dirty="0">
                <a:solidFill>
                  <a:srgbClr val="BBBBBB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s-MX" sz="1400" b="0" i="1" dirty="0">
                <a:solidFill>
                  <a:srgbClr val="D55FDE"/>
                </a:solidFill>
                <a:effectLst/>
                <a:latin typeface="JetBrains Mono" panose="02000009000000000000" pitchFamily="49" charset="0"/>
              </a:rPr>
              <a:t>true</a:t>
            </a:r>
            <a:r>
              <a:rPr lang="es-MX" sz="1400" b="0" i="0" dirty="0">
                <a:solidFill>
                  <a:srgbClr val="D55FDE"/>
                </a:solidFill>
                <a:effectLst/>
                <a:latin typeface="WordVisiCarriageReturn_MSFontService"/>
              </a:rPr>
              <a:t> </a:t>
            </a:r>
            <a:br>
              <a:rPr lang="es-MX" sz="1400" b="0" i="0" dirty="0">
                <a:solidFill>
                  <a:srgbClr val="D55FDE"/>
                </a:solidFill>
                <a:effectLst/>
                <a:latin typeface="WordVisiCarriageReturn_MSFontService"/>
              </a:rPr>
            </a:br>
            <a:r>
              <a:rPr lang="es-MX" sz="1400" b="0" i="1" dirty="0" err="1">
                <a:solidFill>
                  <a:srgbClr val="D55FDE"/>
                </a:solidFill>
                <a:effectLst/>
                <a:latin typeface="JetBrains Mono" panose="02000009000000000000" pitchFamily="49" charset="0"/>
              </a:rPr>
              <a:t>spring.jpa.show-sql</a:t>
            </a:r>
            <a:r>
              <a:rPr lang="es-MX" sz="1400" b="0" i="0" dirty="0">
                <a:solidFill>
                  <a:srgbClr val="BBBBBB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s-MX" sz="1400" b="0" i="1" dirty="0">
                <a:solidFill>
                  <a:srgbClr val="D55FDE"/>
                </a:solidFill>
                <a:effectLst/>
                <a:latin typeface="JetBrains Mono" panose="02000009000000000000" pitchFamily="49" charset="0"/>
              </a:rPr>
              <a:t>true</a:t>
            </a:r>
            <a:r>
              <a:rPr lang="es-MX" sz="1400" b="0" i="0" dirty="0">
                <a:solidFill>
                  <a:srgbClr val="D55FDE"/>
                </a:solidFill>
                <a:effectLst/>
                <a:latin typeface="WordVisiCarriageReturn_MSFontService"/>
              </a:rPr>
              <a:t> </a:t>
            </a:r>
            <a:br>
              <a:rPr lang="es-MX" sz="1400" b="0" i="0" dirty="0">
                <a:solidFill>
                  <a:srgbClr val="D55FDE"/>
                </a:solidFill>
                <a:effectLst/>
                <a:latin typeface="WordVisiCarriageReturn_MSFontService"/>
              </a:rPr>
            </a:br>
            <a:r>
              <a:rPr lang="es-MX" sz="1400" b="0" i="1" dirty="0" err="1">
                <a:solidFill>
                  <a:srgbClr val="D55FDE"/>
                </a:solidFill>
                <a:effectLst/>
                <a:latin typeface="JetBrains Mono" panose="02000009000000000000" pitchFamily="49" charset="0"/>
              </a:rPr>
              <a:t>logging.level.org.hibernate.SQL</a:t>
            </a:r>
            <a:r>
              <a:rPr lang="es-MX" sz="1400" b="0" i="0" dirty="0">
                <a:solidFill>
                  <a:srgbClr val="BBBBBB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s-MX" sz="1400" b="0" i="0" dirty="0">
                <a:solidFill>
                  <a:srgbClr val="61AFEF"/>
                </a:solidFill>
                <a:effectLst/>
                <a:latin typeface="JetBrains Mono" panose="02000009000000000000" pitchFamily="49" charset="0"/>
              </a:rPr>
              <a:t>DEBUG</a:t>
            </a:r>
            <a:r>
              <a:rPr lang="es-MX" sz="1400" b="0" i="0" dirty="0">
                <a:solidFill>
                  <a:srgbClr val="61AFEF"/>
                </a:solidFill>
                <a:effectLst/>
                <a:latin typeface="WordVisiCarriageReturn_MSFontService"/>
              </a:rPr>
              <a:t> </a:t>
            </a:r>
            <a:br>
              <a:rPr lang="es-MX" sz="1400" b="0" i="0" dirty="0">
                <a:solidFill>
                  <a:srgbClr val="61AFEF"/>
                </a:solidFill>
                <a:effectLst/>
                <a:latin typeface="WordVisiCarriageReturn_MSFontService"/>
              </a:rPr>
            </a:br>
            <a:r>
              <a:rPr lang="es-MX" sz="1400" b="0" i="0" dirty="0" err="1">
                <a:solidFill>
                  <a:srgbClr val="61AFEF"/>
                </a:solidFill>
                <a:effectLst/>
                <a:latin typeface="JetBrains Mono" panose="02000009000000000000" pitchFamily="49" charset="0"/>
              </a:rPr>
              <a:t>logging.level.root</a:t>
            </a:r>
            <a:r>
              <a:rPr lang="es-MX" sz="1400" b="0" i="0" dirty="0">
                <a:solidFill>
                  <a:srgbClr val="BBBBBB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s-MX" sz="1400" b="0" i="0" dirty="0">
                <a:solidFill>
                  <a:srgbClr val="61AFEF"/>
                </a:solidFill>
                <a:effectLst/>
                <a:latin typeface="JetBrains Mono" panose="02000009000000000000" pitchFamily="49" charset="0"/>
              </a:rPr>
              <a:t>INFO </a:t>
            </a:r>
            <a:endParaRPr lang="es-GT" sz="140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8E6EB9F-D1EC-D122-A1AF-74A10F5BEC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2112" y="3324225"/>
            <a:ext cx="7381875" cy="283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7461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89B8835C-C164-83ED-412F-0A21B1CA32C6}"/>
              </a:ext>
            </a:extLst>
          </p:cNvPr>
          <p:cNvSpPr txBox="1"/>
          <p:nvPr/>
        </p:nvSpPr>
        <p:spPr>
          <a:xfrm>
            <a:off x="4323425" y="1305632"/>
            <a:ext cx="388841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GT" sz="4400" dirty="0">
                <a:highlight>
                  <a:srgbClr val="FFFF00"/>
                </a:highlight>
              </a:rPr>
              <a:t>PRÁCTICA 2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71D7487F-3E94-7A99-A8CC-D4DEEC619585}"/>
              </a:ext>
            </a:extLst>
          </p:cNvPr>
          <p:cNvSpPr txBox="1"/>
          <p:nvPr/>
        </p:nvSpPr>
        <p:spPr>
          <a:xfrm>
            <a:off x="1810940" y="2924472"/>
            <a:ext cx="8570119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s-GT" sz="2800" dirty="0"/>
              <a:t>Uso de persistencia de datos.</a:t>
            </a:r>
          </a:p>
          <a:p>
            <a:pPr marL="514350" indent="-514350">
              <a:buFont typeface="+mj-lt"/>
              <a:buAutoNum type="arabicPeriod"/>
            </a:pPr>
            <a:r>
              <a:rPr lang="es-GT" sz="2800" dirty="0"/>
              <a:t>Uso de interfaz </a:t>
            </a:r>
            <a:r>
              <a:rPr lang="es-GT" sz="2800" dirty="0" err="1"/>
              <a:t>CrudRepository</a:t>
            </a:r>
            <a:r>
              <a:rPr lang="es-GT" sz="2800" dirty="0"/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es-GT" sz="2800" dirty="0"/>
              <a:t>Creación de estructura de respuesta de nuestras APIS.</a:t>
            </a:r>
          </a:p>
        </p:txBody>
      </p:sp>
    </p:spTree>
    <p:extLst>
      <p:ext uri="{BB962C8B-B14F-4D97-AF65-F5344CB8AC3E}">
        <p14:creationId xmlns:p14="http://schemas.microsoft.com/office/powerpoint/2010/main" val="20734503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o 7">
            <a:extLst>
              <a:ext uri="{FF2B5EF4-FFF2-40B4-BE49-F238E27FC236}">
                <a16:creationId xmlns:a16="http://schemas.microsoft.com/office/drawing/2014/main" id="{72C48555-9978-D411-E161-66658C58F3C7}"/>
              </a:ext>
            </a:extLst>
          </p:cNvPr>
          <p:cNvGrpSpPr/>
          <p:nvPr/>
        </p:nvGrpSpPr>
        <p:grpSpPr>
          <a:xfrm>
            <a:off x="660370" y="0"/>
            <a:ext cx="10871260" cy="6858000"/>
            <a:chOff x="660370" y="0"/>
            <a:chExt cx="10871260" cy="6858000"/>
          </a:xfrm>
        </p:grpSpPr>
        <p:pic>
          <p:nvPicPr>
            <p:cNvPr id="5" name="Imagen 4">
              <a:extLst>
                <a:ext uri="{FF2B5EF4-FFF2-40B4-BE49-F238E27FC236}">
                  <a16:creationId xmlns:a16="http://schemas.microsoft.com/office/drawing/2014/main" id="{C3545682-1CD8-354B-641F-C81928AEAF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0370" y="0"/>
              <a:ext cx="10871260" cy="6858000"/>
            </a:xfrm>
            <a:prstGeom prst="rect">
              <a:avLst/>
            </a:prstGeom>
          </p:spPr>
        </p:pic>
        <p:cxnSp>
          <p:nvCxnSpPr>
            <p:cNvPr id="7" name="Conector recto 6">
              <a:extLst>
                <a:ext uri="{FF2B5EF4-FFF2-40B4-BE49-F238E27FC236}">
                  <a16:creationId xmlns:a16="http://schemas.microsoft.com/office/drawing/2014/main" id="{55361AD4-DED2-3A7F-ED2E-8AD7217CF0C0}"/>
                </a:ext>
              </a:extLst>
            </p:cNvPr>
            <p:cNvCxnSpPr/>
            <p:nvPr/>
          </p:nvCxnSpPr>
          <p:spPr>
            <a:xfrm>
              <a:off x="1866900" y="2543175"/>
              <a:ext cx="619125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834962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FE906BCA-6789-0E78-1A2F-0AA33A1A78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3077"/>
          <a:stretch/>
        </p:blipFill>
        <p:spPr>
          <a:xfrm>
            <a:off x="0" y="114918"/>
            <a:ext cx="12192000" cy="2447308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BEEA2F9D-A1D4-927C-EAD5-8AF711335313}"/>
              </a:ext>
            </a:extLst>
          </p:cNvPr>
          <p:cNvSpPr txBox="1"/>
          <p:nvPr/>
        </p:nvSpPr>
        <p:spPr>
          <a:xfrm>
            <a:off x="469106" y="2782371"/>
            <a:ext cx="61007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s-GT" b="1" i="0" dirty="0">
                <a:solidFill>
                  <a:srgbClr val="111111"/>
                </a:solidFill>
                <a:effectLst/>
                <a:latin typeface="-apple-system"/>
              </a:rPr>
              <a:t>Spring Framework: El patrón DAO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3A3E2DFA-F1E0-7467-C966-D0D250D9B2CD}"/>
              </a:ext>
            </a:extLst>
          </p:cNvPr>
          <p:cNvSpPr txBox="1"/>
          <p:nvPr/>
        </p:nvSpPr>
        <p:spPr>
          <a:xfrm>
            <a:off x="1126330" y="3371848"/>
            <a:ext cx="925591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s-GT" b="1" i="0" dirty="0">
                <a:solidFill>
                  <a:srgbClr val="111111"/>
                </a:solidFill>
                <a:effectLst/>
                <a:latin typeface="-apple-system"/>
              </a:rPr>
              <a:t>El patrón de diseño DAO</a:t>
            </a:r>
            <a:r>
              <a:rPr lang="es-GT" b="0" i="0" dirty="0">
                <a:solidFill>
                  <a:srgbClr val="111111"/>
                </a:solidFill>
                <a:effectLst/>
                <a:latin typeface="-apple-system"/>
              </a:rPr>
              <a:t>. DAO es un acrónimo de </a:t>
            </a:r>
            <a:r>
              <a:rPr lang="es-GT" b="0" i="0" u="sng" dirty="0">
                <a:solidFill>
                  <a:srgbClr val="CF4DA5"/>
                </a:solidFill>
                <a:effectLst/>
                <a:latin typeface="-apple-system"/>
                <a:hlinkClick r:id="rId3"/>
              </a:rPr>
              <a:t>Data Access </a:t>
            </a:r>
            <a:r>
              <a:rPr lang="es-GT" b="0" i="0" u="sng" dirty="0" err="1">
                <a:solidFill>
                  <a:srgbClr val="CF4DA5"/>
                </a:solidFill>
                <a:effectLst/>
                <a:latin typeface="-apple-system"/>
                <a:hlinkClick r:id="rId3"/>
              </a:rPr>
              <a:t>Object</a:t>
            </a:r>
            <a:r>
              <a:rPr lang="es-GT" b="0" i="0" dirty="0">
                <a:solidFill>
                  <a:srgbClr val="111111"/>
                </a:solidFill>
                <a:effectLst/>
                <a:latin typeface="-apple-system"/>
              </a:rPr>
              <a:t>. No es algo que haya inventado Spring, pertenece al catálogo de </a:t>
            </a:r>
            <a:r>
              <a:rPr lang="es-GT" b="0" i="0" u="sng" dirty="0">
                <a:solidFill>
                  <a:srgbClr val="CF4DA5"/>
                </a:solidFill>
                <a:effectLst/>
                <a:latin typeface="-apple-system"/>
                <a:hlinkClick r:id="rId4"/>
              </a:rPr>
              <a:t>Core J2EE </a:t>
            </a:r>
            <a:r>
              <a:rPr lang="es-GT" b="0" i="0" u="sng" dirty="0" err="1">
                <a:solidFill>
                  <a:srgbClr val="CF4DA5"/>
                </a:solidFill>
                <a:effectLst/>
                <a:latin typeface="-apple-system"/>
                <a:hlinkClick r:id="rId4"/>
              </a:rPr>
              <a:t>Patterns</a:t>
            </a:r>
            <a:r>
              <a:rPr lang="es-GT" b="0" i="0" dirty="0">
                <a:solidFill>
                  <a:srgbClr val="111111"/>
                </a:solidFill>
                <a:effectLst/>
                <a:latin typeface="-apple-system"/>
              </a:rPr>
              <a:t>.</a:t>
            </a:r>
          </a:p>
          <a:p>
            <a:pPr algn="l"/>
            <a:r>
              <a:rPr lang="es-GT" b="0" i="0" dirty="0">
                <a:solidFill>
                  <a:srgbClr val="111111"/>
                </a:solidFill>
                <a:effectLst/>
                <a:latin typeface="-apple-system"/>
              </a:rPr>
              <a:t>En esta serie voy a ir construyendo una aplicación con Spring Framework. La arquitectura va a ser muy sencilla: </a:t>
            </a:r>
            <a:r>
              <a:rPr lang="es-GT" b="1" i="0" dirty="0">
                <a:solidFill>
                  <a:srgbClr val="111111"/>
                </a:solidFill>
                <a:effectLst/>
                <a:latin typeface="-apple-system"/>
              </a:rPr>
              <a:t>capa de acceso a datos, capa de negocio y capa de presentación</a:t>
            </a:r>
            <a:r>
              <a:rPr lang="es-GT" b="0" i="0" dirty="0">
                <a:solidFill>
                  <a:srgbClr val="111111"/>
                </a:solidFill>
                <a:effectLst/>
                <a:latin typeface="-apple-system"/>
              </a:rPr>
              <a:t>. Vamos a desarrollar la aplicación al igual que se construyen los edificios, desde los cimientos hasta el tejado. Asi que empecemos por la capa de acceso a los datos.</a:t>
            </a:r>
          </a:p>
        </p:txBody>
      </p:sp>
    </p:spTree>
    <p:extLst>
      <p:ext uri="{BB962C8B-B14F-4D97-AF65-F5344CB8AC3E}">
        <p14:creationId xmlns:p14="http://schemas.microsoft.com/office/powerpoint/2010/main" val="20117578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EE809ECF-1B60-C225-2C10-2B4A71782AD2}"/>
              </a:ext>
            </a:extLst>
          </p:cNvPr>
          <p:cNvSpPr txBox="1"/>
          <p:nvPr/>
        </p:nvSpPr>
        <p:spPr>
          <a:xfrm>
            <a:off x="2155030" y="1570375"/>
            <a:ext cx="9217820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s-GT" sz="2800" b="1" i="0" dirty="0">
                <a:effectLst/>
                <a:highlight>
                  <a:srgbClr val="FFFF00"/>
                </a:highlight>
                <a:latin typeface="Google Sans"/>
              </a:rPr>
              <a:t>Repositorio Spring Boot Crud</a:t>
            </a:r>
          </a:p>
          <a:p>
            <a:r>
              <a:rPr lang="es-GT" sz="2800" b="0" i="0" dirty="0">
                <a:effectLst/>
                <a:latin typeface="Google Sans"/>
              </a:rPr>
              <a:t>Se define en el paquete </a:t>
            </a:r>
            <a:r>
              <a:rPr lang="es-GT" sz="2800" b="0" i="0" dirty="0" err="1">
                <a:effectLst/>
                <a:latin typeface="Google Sans"/>
              </a:rPr>
              <a:t>org.springframework.data.repository</a:t>
            </a:r>
            <a:r>
              <a:rPr lang="es-GT" sz="2800" b="0" i="0" dirty="0">
                <a:effectLst/>
                <a:latin typeface="Google Sans"/>
              </a:rPr>
              <a:t> . </a:t>
            </a:r>
          </a:p>
          <a:p>
            <a:endParaRPr lang="es-GT" sz="2800" dirty="0">
              <a:latin typeface="Google Sans"/>
            </a:endParaRPr>
          </a:p>
          <a:p>
            <a:r>
              <a:rPr lang="es-GT" sz="2800" b="0" i="0" dirty="0">
                <a:effectLst/>
                <a:latin typeface="Google Sans"/>
              </a:rPr>
              <a:t>Extiende la interfaz Spring Data </a:t>
            </a:r>
            <a:r>
              <a:rPr lang="es-GT" sz="2800" b="0" i="0" dirty="0" err="1">
                <a:effectLst/>
                <a:latin typeface="Google Sans"/>
              </a:rPr>
              <a:t>Repository</a:t>
            </a:r>
            <a:r>
              <a:rPr lang="es-GT" sz="2800" b="0" i="0" dirty="0">
                <a:effectLst/>
                <a:latin typeface="Google Sans"/>
              </a:rPr>
              <a:t>. Proporciona una operación Crud genérica en un repositorio. Si queremos usar </a:t>
            </a:r>
            <a:r>
              <a:rPr lang="es-GT" sz="2800" b="0" i="0" dirty="0" err="1">
                <a:effectLst/>
                <a:latin typeface="Google Sans"/>
              </a:rPr>
              <a:t>CrudRepository</a:t>
            </a:r>
            <a:r>
              <a:rPr lang="es-GT" sz="2800" b="0" i="0" dirty="0">
                <a:effectLst/>
                <a:latin typeface="Google Sans"/>
              </a:rPr>
              <a:t> en una aplicación, tenemos que crear una interfaz y extender </a:t>
            </a:r>
            <a:r>
              <a:rPr lang="es-GT" sz="2800" b="0" i="0" dirty="0" err="1">
                <a:effectLst/>
                <a:latin typeface="Google Sans"/>
              </a:rPr>
              <a:t>CrudRepository</a:t>
            </a:r>
            <a:r>
              <a:rPr lang="es-GT" sz="2800" b="0" i="0" dirty="0">
                <a:effectLst/>
                <a:latin typeface="Google Sans"/>
              </a:rPr>
              <a:t>.</a:t>
            </a:r>
            <a:endParaRPr lang="es-GT" sz="2800" dirty="0"/>
          </a:p>
        </p:txBody>
      </p:sp>
    </p:spTree>
    <p:extLst>
      <p:ext uri="{BB962C8B-B14F-4D97-AF65-F5344CB8AC3E}">
        <p14:creationId xmlns:p14="http://schemas.microsoft.com/office/powerpoint/2010/main" val="17063814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80BD330F-A188-EAA9-3BC2-D04614DFBD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0654" y="0"/>
            <a:ext cx="97706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910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D3848765-A05C-3CEF-6C4D-AB1C3AC750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833"/>
            <a:ext cx="12192000" cy="6592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2104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9F4CA741-7384-BCDA-6FAB-B07697C36D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7832" r="51214" b="19592"/>
          <a:stretch/>
        </p:blipFill>
        <p:spPr>
          <a:xfrm>
            <a:off x="275208" y="195308"/>
            <a:ext cx="9863091" cy="5978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20824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652D3A67-80E0-A77F-3398-8FD95C2C02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3577" y="0"/>
            <a:ext cx="100048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81769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46E6A0D0-62C6-F56B-DD38-D16F80D873BB}"/>
              </a:ext>
            </a:extLst>
          </p:cNvPr>
          <p:cNvSpPr txBox="1"/>
          <p:nvPr/>
        </p:nvSpPr>
        <p:spPr>
          <a:xfrm>
            <a:off x="2168128" y="3566249"/>
            <a:ext cx="785574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s-GT" dirty="0"/>
              <a:t>Creación primera API </a:t>
            </a:r>
            <a:r>
              <a:rPr lang="es-GT" dirty="0" err="1"/>
              <a:t>Rest</a:t>
            </a:r>
            <a:r>
              <a:rPr lang="es-GT" dirty="0"/>
              <a:t> del proyecto.</a:t>
            </a:r>
          </a:p>
          <a:p>
            <a:pPr marL="342900" indent="-342900">
              <a:buFont typeface="+mj-lt"/>
              <a:buAutoNum type="arabicPeriod"/>
            </a:pPr>
            <a:r>
              <a:rPr lang="es-GT" dirty="0"/>
              <a:t>Uso de etiquetas @Autowired, @Service, @RestController.</a:t>
            </a:r>
          </a:p>
          <a:p>
            <a:pPr marL="342900" indent="-342900">
              <a:buFont typeface="+mj-lt"/>
              <a:buAutoNum type="arabicPeriod"/>
            </a:pPr>
            <a:r>
              <a:rPr lang="es-GT" dirty="0"/>
              <a:t>Uso de log en nuestro proyecto.</a:t>
            </a:r>
          </a:p>
          <a:p>
            <a:pPr marL="342900" indent="-342900">
              <a:buFont typeface="+mj-lt"/>
              <a:buAutoNum type="arabicPeriod"/>
            </a:pPr>
            <a:r>
              <a:rPr lang="es-GT" dirty="0"/>
              <a:t>Uso de método GET.</a:t>
            </a:r>
          </a:p>
          <a:p>
            <a:pPr marL="342900" indent="-342900">
              <a:buFont typeface="+mj-lt"/>
              <a:buAutoNum type="arabicPeriod"/>
            </a:pPr>
            <a:r>
              <a:rPr lang="es-GT" dirty="0"/>
              <a:t>Uso de </a:t>
            </a:r>
            <a:r>
              <a:rPr lang="es-GT" dirty="0" err="1"/>
              <a:t>Postman</a:t>
            </a:r>
            <a:r>
              <a:rPr lang="es-GT" dirty="0"/>
              <a:t> para probar API </a:t>
            </a:r>
            <a:r>
              <a:rPr lang="es-GT" dirty="0" err="1"/>
              <a:t>Rest</a:t>
            </a:r>
            <a:r>
              <a:rPr lang="es-GT" dirty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s-GT" dirty="0"/>
              <a:t>Manejo de errores con </a:t>
            </a:r>
            <a:r>
              <a:rPr lang="es-GT" dirty="0" err="1"/>
              <a:t>HttpStatus</a:t>
            </a:r>
            <a:r>
              <a:rPr lang="es-GT" dirty="0"/>
              <a:t>.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7E080F73-23B5-2A69-6E78-29F08EC22E39}"/>
              </a:ext>
            </a:extLst>
          </p:cNvPr>
          <p:cNvSpPr/>
          <p:nvPr/>
        </p:nvSpPr>
        <p:spPr>
          <a:xfrm>
            <a:off x="3449560" y="2224385"/>
            <a:ext cx="310213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Práctica III</a:t>
            </a:r>
          </a:p>
        </p:txBody>
      </p:sp>
    </p:spTree>
    <p:extLst>
      <p:ext uri="{BB962C8B-B14F-4D97-AF65-F5344CB8AC3E}">
        <p14:creationId xmlns:p14="http://schemas.microsoft.com/office/powerpoint/2010/main" val="60084480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471CFE2B-FDB4-2CD3-143B-563AB39EB2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974" y="0"/>
            <a:ext cx="113180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75780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4618AA8B-C304-5482-B237-B632F04C5A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8872"/>
            <a:ext cx="12192000" cy="6480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74752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778E1849-64C5-F771-E66F-B3772B3826BA}"/>
              </a:ext>
            </a:extLst>
          </p:cNvPr>
          <p:cNvSpPr txBox="1"/>
          <p:nvPr/>
        </p:nvSpPr>
        <p:spPr>
          <a:xfrm>
            <a:off x="416560" y="137160"/>
            <a:ext cx="1869440" cy="2585323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s-GT" dirty="0" err="1"/>
              <a:t>AgendaPersonal</a:t>
            </a:r>
            <a:endParaRPr lang="es-GT" dirty="0"/>
          </a:p>
          <a:p>
            <a:endParaRPr lang="es-GT" dirty="0"/>
          </a:p>
          <a:p>
            <a:r>
              <a:rPr lang="es-GT" dirty="0"/>
              <a:t>Id</a:t>
            </a:r>
          </a:p>
          <a:p>
            <a:r>
              <a:rPr lang="es-GT" dirty="0"/>
              <a:t>Nombre</a:t>
            </a:r>
          </a:p>
          <a:p>
            <a:r>
              <a:rPr lang="es-GT" dirty="0"/>
              <a:t>Email</a:t>
            </a:r>
          </a:p>
          <a:p>
            <a:r>
              <a:rPr lang="es-GT" dirty="0"/>
              <a:t>Genero </a:t>
            </a:r>
          </a:p>
          <a:p>
            <a:r>
              <a:rPr lang="es-GT" dirty="0"/>
              <a:t>Telefono</a:t>
            </a:r>
          </a:p>
          <a:p>
            <a:endParaRPr lang="es-GT" dirty="0"/>
          </a:p>
          <a:p>
            <a:endParaRPr lang="es-GT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5AAF43AF-6536-062E-C6AD-055FAB2EA994}"/>
              </a:ext>
            </a:extLst>
          </p:cNvPr>
          <p:cNvSpPr txBox="1"/>
          <p:nvPr/>
        </p:nvSpPr>
        <p:spPr>
          <a:xfrm>
            <a:off x="7274560" y="286247"/>
            <a:ext cx="3608788" cy="1477328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lang="nb-NO" dirty="0"/>
              <a:t> private String marca;</a:t>
            </a:r>
          </a:p>
          <a:p>
            <a:r>
              <a:rPr lang="nb-NO" dirty="0"/>
              <a:t>    private String modelo;</a:t>
            </a:r>
          </a:p>
          <a:p>
            <a:r>
              <a:rPr lang="nb-NO" dirty="0"/>
              <a:t>    private String color;</a:t>
            </a:r>
          </a:p>
          <a:p>
            <a:r>
              <a:rPr lang="nb-NO" dirty="0"/>
              <a:t>    private String placa;</a:t>
            </a:r>
            <a:endParaRPr lang="es-GT" dirty="0"/>
          </a:p>
          <a:p>
            <a:endParaRPr lang="es-GT" dirty="0"/>
          </a:p>
        </p:txBody>
      </p:sp>
    </p:spTree>
    <p:extLst>
      <p:ext uri="{BB962C8B-B14F-4D97-AF65-F5344CB8AC3E}">
        <p14:creationId xmlns:p14="http://schemas.microsoft.com/office/powerpoint/2010/main" val="219043154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7B53D819-B178-53D4-3654-1A179B5BC3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9574" y="323368"/>
            <a:ext cx="12192000" cy="5018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80281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9ABAA146-7992-0AA9-1F26-74267FB0EE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5" y="395287"/>
            <a:ext cx="11906250" cy="606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98524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D165CE55-F235-FABD-2AB7-3B27750330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698" y="167723"/>
            <a:ext cx="2044004" cy="2237547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BB6D339F-04B8-8837-CD32-7E298A92B0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4082" y="108089"/>
            <a:ext cx="8975492" cy="5585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78777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99B2F447-F4E9-B608-B79B-6DB2792F4A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61004" y="447260"/>
            <a:ext cx="8226580" cy="4929809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15A41807-6714-FC9E-17CC-A6AD48F32C3D}"/>
              </a:ext>
            </a:extLst>
          </p:cNvPr>
          <p:cNvSpPr txBox="1"/>
          <p:nvPr/>
        </p:nvSpPr>
        <p:spPr>
          <a:xfrm>
            <a:off x="8289235" y="1033669"/>
            <a:ext cx="401540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GT" dirty="0"/>
              <a:t>Flujo:</a:t>
            </a:r>
          </a:p>
          <a:p>
            <a:r>
              <a:rPr lang="es-GT" dirty="0" err="1"/>
              <a:t>Controllador</a:t>
            </a:r>
            <a:r>
              <a:rPr lang="es-GT" dirty="0"/>
              <a:t>: recibe la petición web</a:t>
            </a:r>
          </a:p>
          <a:p>
            <a:r>
              <a:rPr lang="es-GT" dirty="0" err="1"/>
              <a:t>UsuarioService</a:t>
            </a:r>
            <a:r>
              <a:rPr lang="es-GT" dirty="0"/>
              <a:t>: manda llamar un servicio</a:t>
            </a:r>
          </a:p>
          <a:p>
            <a:r>
              <a:rPr lang="es-GT" dirty="0"/>
              <a:t>Que esta ejecuta la lógica de la aplicación</a:t>
            </a:r>
          </a:p>
          <a:p>
            <a:r>
              <a:rPr lang="es-GT" dirty="0"/>
              <a:t>Que esta utiliza </a:t>
            </a:r>
            <a:r>
              <a:rPr lang="es-GT" dirty="0" err="1"/>
              <a:t>UsuarioRepository</a:t>
            </a:r>
            <a:endParaRPr lang="es-GT" dirty="0"/>
          </a:p>
          <a:p>
            <a:r>
              <a:rPr lang="es-GT" dirty="0"/>
              <a:t>Que utiliza la base de datos  y </a:t>
            </a:r>
          </a:p>
          <a:p>
            <a:r>
              <a:rPr lang="es-GT" dirty="0"/>
              <a:t>El </a:t>
            </a:r>
            <a:r>
              <a:rPr lang="es-GT" dirty="0" err="1"/>
              <a:t>Repository</a:t>
            </a:r>
            <a:r>
              <a:rPr lang="es-GT" dirty="0"/>
              <a:t> utiliza el modelo</a:t>
            </a:r>
          </a:p>
          <a:p>
            <a:r>
              <a:rPr lang="es-GT" dirty="0"/>
              <a:t>Que tipo de </a:t>
            </a:r>
            <a:r>
              <a:rPr lang="es-GT" dirty="0" err="1"/>
              <a:t>info</a:t>
            </a:r>
            <a:r>
              <a:rPr lang="es-GT" dirty="0"/>
              <a:t> va traerlo</a:t>
            </a:r>
          </a:p>
          <a:p>
            <a:endParaRPr lang="es-GT" dirty="0"/>
          </a:p>
        </p:txBody>
      </p:sp>
    </p:spTree>
    <p:extLst>
      <p:ext uri="{BB962C8B-B14F-4D97-AF65-F5344CB8AC3E}">
        <p14:creationId xmlns:p14="http://schemas.microsoft.com/office/powerpoint/2010/main" val="39259299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64683BCD-D955-E1EA-6E0D-35AE30289D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56277"/>
            <a:ext cx="12192000" cy="4745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4490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8E1D9216-4A7E-86C5-9FCC-EAF6BAA29F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9989" y="0"/>
            <a:ext cx="6732021" cy="68580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50996389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B6E4994-7610-8E46-AC62-1B4E4F5A08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7" y="176212"/>
            <a:ext cx="12087225" cy="6505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54996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A2E10698-06BA-5B9A-06D0-65162A5B7A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7" y="166687"/>
            <a:ext cx="12049125" cy="652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03128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782C7398-5DDE-BE17-91DF-B614C37D6C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5531"/>
            <a:ext cx="12192000" cy="5546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36183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3B0A3F49-FC7E-CDE2-0A6F-7D4A6BCC6E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62" y="161925"/>
            <a:ext cx="12106275" cy="653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76485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079760CE-8763-6628-2601-D16DC7FB24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543" y="0"/>
            <a:ext cx="114869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46762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613807A5-F0C6-465D-CA2A-E8034C07E5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87" y="371475"/>
            <a:ext cx="11249025" cy="611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21981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00506681-7A3A-8307-57C8-90EA7A6046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4548" y="347868"/>
            <a:ext cx="9801449" cy="4982403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DD0EB526-CB9A-0503-A9A2-F562B600127F}"/>
              </a:ext>
            </a:extLst>
          </p:cNvPr>
          <p:cNvSpPr txBox="1"/>
          <p:nvPr/>
        </p:nvSpPr>
        <p:spPr>
          <a:xfrm>
            <a:off x="3737113" y="5585791"/>
            <a:ext cx="4701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GT" dirty="0"/>
              <a:t>Enviar o no </a:t>
            </a:r>
            <a:r>
              <a:rPr lang="es-GT" dirty="0" err="1"/>
              <a:t>Eviar</a:t>
            </a:r>
            <a:r>
              <a:rPr lang="es-GT" dirty="0"/>
              <a:t> el id para guardar o actualizar</a:t>
            </a:r>
          </a:p>
        </p:txBody>
      </p:sp>
    </p:spTree>
    <p:extLst>
      <p:ext uri="{BB962C8B-B14F-4D97-AF65-F5344CB8AC3E}">
        <p14:creationId xmlns:p14="http://schemas.microsoft.com/office/powerpoint/2010/main" val="93044459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A4ED9677-DB85-E3C4-48E7-1C5A03353A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3837"/>
            <a:ext cx="12192000" cy="641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57713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502605DB-A0D6-22F8-FF60-8611B79FF1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4664"/>
            <a:ext cx="12192000" cy="6048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19197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8DD241CA-95EB-EFDA-E0B3-B4952C6E46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0481"/>
            <a:ext cx="12192000" cy="6397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7805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82BA2019-3122-7D03-9F5E-39970667D4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66" y="0"/>
            <a:ext cx="7023919" cy="6858000"/>
          </a:xfrm>
          <a:prstGeom prst="ellipse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08FF1630-D75B-6CF4-D4FC-C73CB487FA1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3546" t="22449" r="25612" b="23945"/>
          <a:stretch/>
        </p:blipFill>
        <p:spPr>
          <a:xfrm>
            <a:off x="8200940" y="93305"/>
            <a:ext cx="3564294" cy="3484694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2FCFBE04-C504-6A4D-2A11-6ED9BFDC13B2}"/>
              </a:ext>
            </a:extLst>
          </p:cNvPr>
          <p:cNvSpPr txBox="1"/>
          <p:nvPr/>
        </p:nvSpPr>
        <p:spPr>
          <a:xfrm>
            <a:off x="7716416" y="4506686"/>
            <a:ext cx="422676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GT" dirty="0"/>
              <a:t>Instalaciones Requeridas</a:t>
            </a:r>
          </a:p>
          <a:p>
            <a:pPr marL="342900" indent="-342900">
              <a:buAutoNum type="arabicPeriod"/>
            </a:pPr>
            <a:r>
              <a:rPr lang="es-GT" dirty="0" err="1"/>
              <a:t>Jdk</a:t>
            </a:r>
            <a:r>
              <a:rPr lang="es-GT" dirty="0"/>
              <a:t> 11</a:t>
            </a:r>
          </a:p>
          <a:p>
            <a:pPr marL="342900" indent="-342900">
              <a:buAutoNum type="arabicPeriod"/>
            </a:pPr>
            <a:r>
              <a:rPr lang="es-GT" dirty="0" err="1"/>
              <a:t>Intellij</a:t>
            </a:r>
            <a:r>
              <a:rPr lang="es-GT" dirty="0"/>
              <a:t> IDEA /STS / </a:t>
            </a:r>
            <a:r>
              <a:rPr lang="es-GT" dirty="0" err="1"/>
              <a:t>Netbeans</a:t>
            </a:r>
            <a:r>
              <a:rPr lang="es-GT" dirty="0"/>
              <a:t>/ eclipse </a:t>
            </a:r>
          </a:p>
          <a:p>
            <a:pPr marL="342900" indent="-342900">
              <a:buAutoNum type="arabicPeriod"/>
            </a:pPr>
            <a:r>
              <a:rPr lang="es-GT" dirty="0" err="1"/>
              <a:t>MySql</a:t>
            </a:r>
            <a:endParaRPr lang="es-GT" dirty="0"/>
          </a:p>
          <a:p>
            <a:pPr marL="342900" indent="-342900">
              <a:buAutoNum type="arabicPeriod"/>
            </a:pPr>
            <a:r>
              <a:rPr lang="es-GT" dirty="0" err="1"/>
              <a:t>Postman</a:t>
            </a:r>
            <a:endParaRPr lang="es-GT" dirty="0"/>
          </a:p>
          <a:p>
            <a:pPr marL="342900" indent="-342900">
              <a:buAutoNum type="arabicPeriod"/>
            </a:pPr>
            <a:endParaRPr lang="es-GT" dirty="0"/>
          </a:p>
        </p:txBody>
      </p:sp>
    </p:spTree>
    <p:extLst>
      <p:ext uri="{BB962C8B-B14F-4D97-AF65-F5344CB8AC3E}">
        <p14:creationId xmlns:p14="http://schemas.microsoft.com/office/powerpoint/2010/main" val="167148831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922C8EF6-3212-64C8-5B4B-14D1A4E4D1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37" y="523875"/>
            <a:ext cx="12125325" cy="581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61863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86CDB4D7-3EAD-3541-D6EF-F14C5C0D08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33" y="0"/>
            <a:ext cx="121107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19993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51D80E87-7BAB-FB4C-8DBE-765CCA338A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3012" y="452437"/>
            <a:ext cx="9705975" cy="595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74813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603962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Rectangle 1030">
            <a:extLst>
              <a:ext uri="{FF2B5EF4-FFF2-40B4-BE49-F238E27FC236}">
                <a16:creationId xmlns:a16="http://schemas.microsoft.com/office/drawing/2014/main" id="{0CABCAE3-64FC-4149-819F-2C1812824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48" name="Picture 1032">
            <a:extLst>
              <a:ext uri="{FF2B5EF4-FFF2-40B4-BE49-F238E27FC236}">
                <a16:creationId xmlns:a16="http://schemas.microsoft.com/office/drawing/2014/main" id="{012FDCFE-9AD2-4D8A-8CBF-B3AA37EBF6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050" name="Straight Connector 1034">
            <a:extLst>
              <a:ext uri="{FF2B5EF4-FFF2-40B4-BE49-F238E27FC236}">
                <a16:creationId xmlns:a16="http://schemas.microsoft.com/office/drawing/2014/main" id="{FBD463FC-4CA8-4FF4-85A3-AF9F4B98D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2" name="Straight Connector 1036">
            <a:extLst>
              <a:ext uri="{FF2B5EF4-FFF2-40B4-BE49-F238E27FC236}">
                <a16:creationId xmlns:a16="http://schemas.microsoft.com/office/drawing/2014/main" id="{BECF35C3-8B44-4F4B-BD25-4C01823DB2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054" name="Rectangle 1038">
            <a:extLst>
              <a:ext uri="{FF2B5EF4-FFF2-40B4-BE49-F238E27FC236}">
                <a16:creationId xmlns:a16="http://schemas.microsoft.com/office/drawing/2014/main" id="{2FA7AD0A-1871-4DF8-9235-F49D0513B9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5" name="Rectangle 1040">
            <a:extLst>
              <a:ext uri="{FF2B5EF4-FFF2-40B4-BE49-F238E27FC236}">
                <a16:creationId xmlns:a16="http://schemas.microsoft.com/office/drawing/2014/main" id="{36B04CFB-FAE5-47DD-9B3E-4E9BA7A89C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EBF14906-7278-ADE1-DCF1-DDA0B0F903D2}"/>
              </a:ext>
            </a:extLst>
          </p:cNvPr>
          <p:cNvSpPr txBox="1"/>
          <p:nvPr/>
        </p:nvSpPr>
        <p:spPr>
          <a:xfrm>
            <a:off x="659301" y="1474969"/>
            <a:ext cx="2823919" cy="1868760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100" cap="all" dirty="0">
                <a:latin typeface="+mj-lt"/>
                <a:ea typeface="+mj-ea"/>
                <a:cs typeface="+mj-cs"/>
              </a:rPr>
              <a:t>  </a:t>
            </a:r>
            <a:r>
              <a:rPr lang="en-US" sz="3100" cap="all" dirty="0" err="1">
                <a:latin typeface="+mj-lt"/>
                <a:ea typeface="+mj-ea"/>
                <a:cs typeface="+mj-cs"/>
              </a:rPr>
              <a:t>Conceptos</a:t>
            </a:r>
            <a:r>
              <a:rPr lang="en-US" sz="3100" cap="all" dirty="0">
                <a:latin typeface="+mj-lt"/>
                <a:ea typeface="+mj-ea"/>
                <a:cs typeface="+mj-cs"/>
              </a:rPr>
              <a:t> claves de Spring Framework.</a:t>
            </a:r>
          </a:p>
        </p:txBody>
      </p:sp>
      <p:cxnSp>
        <p:nvCxnSpPr>
          <p:cNvPr id="1043" name="Straight Connector 1042">
            <a:extLst>
              <a:ext uri="{FF2B5EF4-FFF2-40B4-BE49-F238E27FC236}">
                <a16:creationId xmlns:a16="http://schemas.microsoft.com/office/drawing/2014/main" id="{EE68D41B-9286-479F-9AB7-678C8E348D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9301" y="3528543"/>
            <a:ext cx="282391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1045" name="Group 1044">
            <a:extLst>
              <a:ext uri="{FF2B5EF4-FFF2-40B4-BE49-F238E27FC236}">
                <a16:creationId xmlns:a16="http://schemas.microsoft.com/office/drawing/2014/main" id="{E8ACF89C-CFC3-4D68-B3C4-2BEFB7BBE5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979389" y="482171"/>
            <a:ext cx="7560115" cy="5149101"/>
            <a:chOff x="3979389" y="482171"/>
            <a:chExt cx="7560115" cy="5149101"/>
          </a:xfrm>
        </p:grpSpPr>
        <p:sp>
          <p:nvSpPr>
            <p:cNvPr id="1046" name="Rectangle 1045">
              <a:extLst>
                <a:ext uri="{FF2B5EF4-FFF2-40B4-BE49-F238E27FC236}">
                  <a16:creationId xmlns:a16="http://schemas.microsoft.com/office/drawing/2014/main" id="{3B770B7D-3C5C-4682-8DF0-20783592F3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79389" y="482171"/>
              <a:ext cx="7560115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7" name="Rectangle 1046">
              <a:extLst>
                <a:ext uri="{FF2B5EF4-FFF2-40B4-BE49-F238E27FC236}">
                  <a16:creationId xmlns:a16="http://schemas.microsoft.com/office/drawing/2014/main" id="{A6893E11-7EC1-4EB6-A2A8-0B693F8FE5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92448" y="812507"/>
              <a:ext cx="692827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49" name="Rectangle 1048">
            <a:extLst>
              <a:ext uri="{FF2B5EF4-FFF2-40B4-BE49-F238E27FC236}">
                <a16:creationId xmlns:a16="http://schemas.microsoft.com/office/drawing/2014/main" id="{622F7FD7-8884-4FD5-95AB-0B5C6033AD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5487" y="977965"/>
            <a:ext cx="6615582" cy="4135339"/>
          </a:xfrm>
          <a:prstGeom prst="rect">
            <a:avLst/>
          </a:prstGeom>
          <a:solidFill>
            <a:schemeClr val="bg1"/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What is the benefit of using Spring Framework?">
            <a:extLst>
              <a:ext uri="{FF2B5EF4-FFF2-40B4-BE49-F238E27FC236}">
                <a16:creationId xmlns:a16="http://schemas.microsoft.com/office/drawing/2014/main" id="{28A761C9-E839-8473-6D62-1A014FA301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18374" y="1376000"/>
            <a:ext cx="6282919" cy="3346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1" name="Picture 1050">
            <a:extLst>
              <a:ext uri="{FF2B5EF4-FFF2-40B4-BE49-F238E27FC236}">
                <a16:creationId xmlns:a16="http://schemas.microsoft.com/office/drawing/2014/main" id="{16EFE474-4FE0-4E8F-8F09-5ED2C9E76A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053" name="Straight Connector 1052">
            <a:extLst>
              <a:ext uri="{FF2B5EF4-FFF2-40B4-BE49-F238E27FC236}">
                <a16:creationId xmlns:a16="http://schemas.microsoft.com/office/drawing/2014/main" id="{CF8B8C81-54DC-4AF5-B682-3A2C70A6B5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86117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50B5DED-C3C5-4B01-8AC3-3EE8CDF881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645F163-EAE9-4EBE-BD11-7103BAE2A5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chemeClr val="bg1"/>
          </a:solidFill>
          <a:ln w="22225">
            <a:solidFill>
              <a:srgbClr val="146D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1EFC578B-D95E-7AB3-0050-0C846635D7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216" r="1" b="37406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0023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6E6531A-0776-43BA-A852-5FB5C77534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56085" y="533400"/>
            <a:ext cx="9079832" cy="5077326"/>
          </a:xfrm>
          <a:prstGeom prst="rect">
            <a:avLst/>
          </a:prstGeom>
          <a:gradFill>
            <a:gsLst>
              <a:gs pos="0">
                <a:srgbClr val="000001"/>
              </a:gs>
              <a:gs pos="100000">
                <a:srgbClr val="191919"/>
              </a:gs>
            </a:gsLst>
          </a:gradFill>
          <a:ln w="76200" cmpd="sng">
            <a:noFill/>
            <a:miter lim="800000"/>
          </a:ln>
          <a:effectLst>
            <a:outerShdw blurRad="127000" dist="228600" dir="4740000" sx="98000" sy="98000" algn="tl" rotWithShape="0">
              <a:srgbClr val="000000">
                <a:alpha val="34000"/>
              </a:srgb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8C5273F-2B84-46BF-A94F-1A20E13B3A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84605" y="763203"/>
            <a:ext cx="8622792" cy="4617720"/>
          </a:xfrm>
          <a:prstGeom prst="rect">
            <a:avLst/>
          </a:prstGeom>
          <a:gradFill>
            <a:gsLst>
              <a:gs pos="0">
                <a:srgbClr val="DADADA"/>
              </a:gs>
              <a:gs pos="100000">
                <a:srgbClr val="FFFFFE"/>
              </a:gs>
            </a:gsLst>
            <a:lin ang="16200000" scaled="0"/>
          </a:gradFill>
          <a:ln w="50800" cmpd="sng">
            <a:solidFill>
              <a:srgbClr val="191919"/>
            </a:solidFill>
            <a:miter lim="800000"/>
          </a:ln>
          <a:effectLst>
            <a:innerShdw blurRad="63500" dist="88900" dir="14100000">
              <a:srgbClr val="000000">
                <a:alpha val="30000"/>
              </a:srgbClr>
            </a:innerShdw>
          </a:effectLst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24B7F5B2-0D14-27DB-678E-1B731680D5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4706" y="1247835"/>
            <a:ext cx="7522589" cy="3648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0671"/>
      </p:ext>
    </p:extLst>
  </p:cSld>
  <p:clrMapOvr>
    <a:masterClrMapping/>
  </p:clrMapOvr>
</p:sld>
</file>

<file path=ppt/theme/theme1.xml><?xml version="1.0" encoding="utf-8"?>
<a:theme xmlns:a="http://schemas.openxmlformats.org/drawingml/2006/main" name="Galería">
  <a:themeElements>
    <a:clrScheme name="Galería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ería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ería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0</TotalTime>
  <Words>582</Words>
  <Application>Microsoft Office PowerPoint</Application>
  <PresentationFormat>Panorámica</PresentationFormat>
  <Paragraphs>59</Paragraphs>
  <Slides>63</Slides>
  <Notes>4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63</vt:i4>
      </vt:variant>
    </vt:vector>
  </HeadingPairs>
  <TitlesOfParts>
    <vt:vector size="71" baseType="lpstr">
      <vt:lpstr>-apple-system</vt:lpstr>
      <vt:lpstr>Arial</vt:lpstr>
      <vt:lpstr>Calibri</vt:lpstr>
      <vt:lpstr>Gill Sans MT</vt:lpstr>
      <vt:lpstr>Google Sans</vt:lpstr>
      <vt:lpstr>JetBrains Mono</vt:lpstr>
      <vt:lpstr>WordVisiCarriageReturn_MSFontService</vt:lpstr>
      <vt:lpstr>Galería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Yoni Edilzar Escobar Bautista</dc:creator>
  <cp:lastModifiedBy>Yoni Edilzar Escobar Bautista</cp:lastModifiedBy>
  <cp:revision>2</cp:revision>
  <dcterms:created xsi:type="dcterms:W3CDTF">2023-03-04T02:05:42Z</dcterms:created>
  <dcterms:modified xsi:type="dcterms:W3CDTF">2023-03-04T07:52:32Z</dcterms:modified>
</cp:coreProperties>
</file>